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svg"/><Relationship Id="rId19" Type="http://schemas.openxmlformats.org/officeDocument/2006/relationships/slideLayout" Target="../slideLayouts/slideLayout6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www.abes.ac.in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544949"/>
            <a:ext cx="7756684" cy="5825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250"/>
              </a:lnSpc>
              <a:buNone/>
            </a:pPr>
            <a:r>
              <a:rPr lang="en-US" sz="1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# Career Catalyst 2025</a:t>
            </a:r>
            <a:endParaRPr lang="en-US" sz="12200" dirty="0"/>
          </a:p>
        </p:txBody>
      </p:sp>
      <p:sp>
        <p:nvSpPr>
          <p:cNvPr id="4" name="Text 1"/>
          <p:cNvSpPr/>
          <p:nvPr/>
        </p:nvSpPr>
        <p:spPr>
          <a:xfrm>
            <a:off x="6180058" y="6652379"/>
            <a:ext cx="7756684" cy="1035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 Your Potential,</a:t>
            </a:r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Shape Your Future</a:t>
            </a:r>
            <a:endParaRPr lang="en-US" sz="3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5615583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Objectives &amp; Target Audience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75429" y="114954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0189" y="114954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751403" y="1279803"/>
            <a:ext cx="1958935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Career Awareness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51403" y="159258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students' understanding of diverse career paths and industry opportunities beyond their academic focus.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575429" y="202203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0189" y="202203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51403" y="2152293"/>
            <a:ext cx="2047518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 Essential Soft Skills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403" y="246507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Cultivate critical communication, teamwork, and problem-solving abilities vital for professional success.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575429" y="2894528"/>
            <a:ext cx="7287339" cy="757476"/>
          </a:xfrm>
          <a:prstGeom prst="roundRect">
            <a:avLst>
              <a:gd name="adj" fmla="val 9657"/>
            </a:avLst>
          </a:prstGeom>
          <a:solidFill>
            <a:srgbClr val="FDFAF7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60189" y="2894528"/>
            <a:ext cx="60960" cy="757476"/>
          </a:xfrm>
          <a:prstGeom prst="roundRect">
            <a:avLst>
              <a:gd name="adj" fmla="val 79292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751403" y="3024783"/>
            <a:ext cx="2234327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Bridge Academia-Industry Gap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1403" y="3337560"/>
            <a:ext cx="69811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practical insights and tools to align academic knowledge with current industry expectations and demands.</a:t>
            </a:r>
            <a:endParaRPr lang="en-US" sz="9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1138" y="1149548"/>
            <a:ext cx="4137898" cy="413789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151138" y="5416867"/>
            <a:ext cx="1898928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We're Reaching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8151138" y="5783580"/>
            <a:ext cx="5911334" cy="1202412"/>
          </a:xfrm>
          <a:prstGeom prst="roundRect">
            <a:avLst>
              <a:gd name="adj" fmla="val 4020"/>
            </a:avLst>
          </a:prstGeom>
          <a:solidFill>
            <a:srgbClr val="E0D7F4"/>
          </a:solidFill>
          <a:ln w="7620">
            <a:solidFill>
              <a:srgbClr val="091158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273772" y="5906214"/>
            <a:ext cx="345162" cy="345162"/>
          </a:xfrm>
          <a:prstGeom prst="roundRect">
            <a:avLst>
              <a:gd name="adj" fmla="val 26489259"/>
            </a:avLst>
          </a:prstGeom>
          <a:solidFill>
            <a:srgbClr val="091158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8665" y="6001107"/>
            <a:ext cx="155258" cy="15525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273772" y="6366391"/>
            <a:ext cx="1832729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ABES Students (UG &amp; PG)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273772" y="6679168"/>
            <a:ext cx="566606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streams and programs are invited to participate.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8151138" y="7101007"/>
            <a:ext cx="5911334" cy="1202412"/>
          </a:xfrm>
          <a:prstGeom prst="roundRect">
            <a:avLst>
              <a:gd name="adj" fmla="val 4020"/>
            </a:avLst>
          </a:prstGeom>
          <a:solidFill>
            <a:srgbClr val="E0D7F4"/>
          </a:solidFill>
          <a:ln w="7620">
            <a:solidFill>
              <a:srgbClr val="243799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8273772" y="7223641"/>
            <a:ext cx="345162" cy="345162"/>
          </a:xfrm>
          <a:prstGeom prst="roundRect">
            <a:avLst>
              <a:gd name="adj" fmla="val 26489259"/>
            </a:avLst>
          </a:prstGeom>
          <a:solidFill>
            <a:srgbClr val="243799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8665" y="7318534"/>
            <a:ext cx="155258" cy="15525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8273772" y="7683818"/>
            <a:ext cx="1912739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on 2nd and 3rd Year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8273772" y="7996595"/>
            <a:ext cx="566606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seeking crucial early career awareness and skill development.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81370"/>
            <a:ext cx="4855845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Full-Day Immersion: Session Flow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12696" y="1100018"/>
            <a:ext cx="134050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dynamic, action-oriented schedule designed to maximize learning and engagement from start to finish.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410057"/>
            <a:ext cx="15240" cy="6340316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5" name="Shape 3"/>
          <p:cNvSpPr/>
          <p:nvPr/>
        </p:nvSpPr>
        <p:spPr>
          <a:xfrm>
            <a:off x="7102912" y="1530429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6" name="Shape 4"/>
          <p:cNvSpPr/>
          <p:nvPr/>
        </p:nvSpPr>
        <p:spPr>
          <a:xfrm>
            <a:off x="7272576" y="1495425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7" name="Text 5"/>
          <p:cNvSpPr/>
          <p:nvPr/>
        </p:nvSpPr>
        <p:spPr>
          <a:xfrm>
            <a:off x="4050625" y="1449110"/>
            <a:ext cx="280939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09:30 – 10:00: Registration &amp; Welcome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12696" y="1712833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desk check-in, material distribution, and initial networking over coffee.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299960" y="2213134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0" name="Shape 8"/>
          <p:cNvSpPr/>
          <p:nvPr/>
        </p:nvSpPr>
        <p:spPr>
          <a:xfrm>
            <a:off x="7272576" y="2178129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1" name="Text 9"/>
          <p:cNvSpPr/>
          <p:nvPr/>
        </p:nvSpPr>
        <p:spPr>
          <a:xfrm>
            <a:off x="7770376" y="2131814"/>
            <a:ext cx="2247186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10:00 – 10:30: Keynote Address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770376" y="2395538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Inspirational talk from a leading industry expert setting the stage for the day.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7102912" y="2801541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4" name="Shape 12"/>
          <p:cNvSpPr/>
          <p:nvPr/>
        </p:nvSpPr>
        <p:spPr>
          <a:xfrm>
            <a:off x="7272576" y="2766536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4372928" y="2720221"/>
            <a:ext cx="2487097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10:30 – 11:30: Soft Skills Workshop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12696" y="2983944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session focusing on vital professional communication and collaboration techniques.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7299960" y="3390067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18" name="Shape 16"/>
          <p:cNvSpPr/>
          <p:nvPr/>
        </p:nvSpPr>
        <p:spPr>
          <a:xfrm>
            <a:off x="7272576" y="3355062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19" name="Text 17"/>
          <p:cNvSpPr/>
          <p:nvPr/>
        </p:nvSpPr>
        <p:spPr>
          <a:xfrm>
            <a:off x="7770376" y="3308747"/>
            <a:ext cx="1911191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11:30 – 12:00: Coffee Break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770376" y="3572470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networking time to connect with peers and speakers.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102912" y="3978593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22" name="Shape 20"/>
          <p:cNvSpPr/>
          <p:nvPr/>
        </p:nvSpPr>
        <p:spPr>
          <a:xfrm>
            <a:off x="7272576" y="3943588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23" name="Text 21"/>
          <p:cNvSpPr/>
          <p:nvPr/>
        </p:nvSpPr>
        <p:spPr>
          <a:xfrm>
            <a:off x="4111109" y="3897273"/>
            <a:ext cx="274891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12:00 – 13:00: Career Awareness Panel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612696" y="4160996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Insightful discussion featuring successful alumni sharing their journey and advice.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7299960" y="4567118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26" name="Shape 24"/>
          <p:cNvSpPr/>
          <p:nvPr/>
        </p:nvSpPr>
        <p:spPr>
          <a:xfrm>
            <a:off x="7272576" y="4532114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27" name="Text 25"/>
          <p:cNvSpPr/>
          <p:nvPr/>
        </p:nvSpPr>
        <p:spPr>
          <a:xfrm>
            <a:off x="7770376" y="4485799"/>
            <a:ext cx="1940719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13:00 – 14:00: Lunch Break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7770376" y="4749522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Refueling and continued informal networking.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7102912" y="5155644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0" name="Shape 28"/>
          <p:cNvSpPr/>
          <p:nvPr/>
        </p:nvSpPr>
        <p:spPr>
          <a:xfrm>
            <a:off x="7272576" y="5120640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1" name="Text 29"/>
          <p:cNvSpPr/>
          <p:nvPr/>
        </p:nvSpPr>
        <p:spPr>
          <a:xfrm>
            <a:off x="3647718" y="5074325"/>
            <a:ext cx="3212306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14:00 – 15:00: Resume &amp; LinkedIn Workshop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612696" y="5338048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guidance for building a compelling professional profile and digital presence.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7299960" y="5744170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4" name="Shape 32"/>
          <p:cNvSpPr/>
          <p:nvPr/>
        </p:nvSpPr>
        <p:spPr>
          <a:xfrm>
            <a:off x="7272576" y="5709166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5" name="Text 33"/>
          <p:cNvSpPr/>
          <p:nvPr/>
        </p:nvSpPr>
        <p:spPr>
          <a:xfrm>
            <a:off x="7770376" y="5662851"/>
            <a:ext cx="223039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15:00 – 16:00: Mock Interviews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7770376" y="5926574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interview simulation and personalized feedback from industry volunteers.</a:t>
            </a:r>
            <a:endParaRPr lang="en-US" sz="850" dirty="0"/>
          </a:p>
        </p:txBody>
      </p:sp>
      <p:sp>
        <p:nvSpPr>
          <p:cNvPr id="37" name="Shape 35"/>
          <p:cNvSpPr/>
          <p:nvPr/>
        </p:nvSpPr>
        <p:spPr>
          <a:xfrm>
            <a:off x="7102912" y="6332696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38" name="Shape 36"/>
          <p:cNvSpPr/>
          <p:nvPr/>
        </p:nvSpPr>
        <p:spPr>
          <a:xfrm>
            <a:off x="7272576" y="6297692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39" name="Text 37"/>
          <p:cNvSpPr/>
          <p:nvPr/>
        </p:nvSpPr>
        <p:spPr>
          <a:xfrm>
            <a:off x="4654987" y="6251377"/>
            <a:ext cx="220503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16:00 – 16:30: Q&amp;A &amp; Wrap-Up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612696" y="6515100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discussion to address final questions and summarize key takeaways.</a:t>
            </a:r>
            <a:endParaRPr lang="en-US" sz="850" dirty="0"/>
          </a:p>
        </p:txBody>
      </p:sp>
      <p:sp>
        <p:nvSpPr>
          <p:cNvPr id="41" name="Shape 39"/>
          <p:cNvSpPr/>
          <p:nvPr/>
        </p:nvSpPr>
        <p:spPr>
          <a:xfrm>
            <a:off x="7299960" y="6921222"/>
            <a:ext cx="227528" cy="15240"/>
          </a:xfrm>
          <a:prstGeom prst="roundRect">
            <a:avLst>
              <a:gd name="adj" fmla="val 313627"/>
            </a:avLst>
          </a:prstGeom>
          <a:solidFill>
            <a:srgbClr val="C6BDDA"/>
          </a:solidFill>
          <a:ln/>
        </p:spPr>
      </p:sp>
      <p:sp>
        <p:nvSpPr>
          <p:cNvPr id="42" name="Shape 40"/>
          <p:cNvSpPr/>
          <p:nvPr/>
        </p:nvSpPr>
        <p:spPr>
          <a:xfrm>
            <a:off x="7272576" y="6886218"/>
            <a:ext cx="85249" cy="85249"/>
          </a:xfrm>
          <a:prstGeom prst="roundRect">
            <a:avLst>
              <a:gd name="adj" fmla="val 536311"/>
            </a:avLst>
          </a:prstGeom>
          <a:solidFill>
            <a:srgbClr val="6237C8"/>
          </a:solidFill>
          <a:ln/>
        </p:spPr>
      </p:sp>
      <p:sp>
        <p:nvSpPr>
          <p:cNvPr id="43" name="Text 41"/>
          <p:cNvSpPr/>
          <p:nvPr/>
        </p:nvSpPr>
        <p:spPr>
          <a:xfrm>
            <a:off x="7770376" y="6839903"/>
            <a:ext cx="2707243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16:30 – 17:00: Certificate Distribution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7770376" y="7103626"/>
            <a:ext cx="6247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 acknowledgment of participation and closing remarks.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6924080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Blueprint: Team &amp; Logistics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39735" y="1396603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Team Roles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39735" y="1817251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focused team structure ensures every aspect of the event is managed efficiently.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39735" y="2191583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1423" y="2522339"/>
            <a:ext cx="205978" cy="2059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26488" y="2328863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 Coordinator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426488" y="2702242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Ultimate oversight for execution and decision-making.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39735" y="3196590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23" y="3527346"/>
            <a:ext cx="205978" cy="2059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26488" y="3333869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Session Leads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426488" y="3707249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 for content delivery and workshop quality.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739735" y="4201597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423" y="4532352"/>
            <a:ext cx="205978" cy="2059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26488" y="4338876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Logistics Team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426488" y="4712256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venue setup, seating, and equipment readiness.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739735" y="5206603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423" y="5537359"/>
            <a:ext cx="205978" cy="20597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426488" y="5343882"/>
            <a:ext cx="2045851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Registration Desk Team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1426488" y="5717262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check-in, welcome, and material distribution.</a:t>
            </a:r>
            <a:endParaRPr lang="en-US" sz="1050" dirty="0"/>
          </a:p>
        </p:txBody>
      </p:sp>
      <p:sp>
        <p:nvSpPr>
          <p:cNvPr id="21" name="Shape 15"/>
          <p:cNvSpPr/>
          <p:nvPr/>
        </p:nvSpPr>
        <p:spPr>
          <a:xfrm>
            <a:off x="739735" y="6211610"/>
            <a:ext cx="549473" cy="867727"/>
          </a:xfrm>
          <a:prstGeom prst="roundRect">
            <a:avLst>
              <a:gd name="adj" fmla="val 3600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423" y="6542365"/>
            <a:ext cx="205978" cy="20597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426488" y="6348889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Team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1426488" y="6722269"/>
            <a:ext cx="57211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Driving promotions, student outreach, and communication.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7490341" y="1396603"/>
            <a:ext cx="22668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Logistics Essentials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90341" y="1817251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Venue: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spacious and accessible ABES Auditorium.</a:t>
            </a:r>
            <a:endParaRPr lang="en-US" sz="1050" dirty="0"/>
          </a:p>
        </p:txBody>
      </p:sp>
      <p:sp>
        <p:nvSpPr>
          <p:cNvPr id="27" name="Text 20"/>
          <p:cNvSpPr/>
          <p:nvPr/>
        </p:nvSpPr>
        <p:spPr>
          <a:xfrm>
            <a:off x="7490341" y="2085023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Equipment: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High-quality projector, professional sound system (mic), whiteboard, and flip charts for interactive sessions.</a:t>
            </a:r>
            <a:endParaRPr lang="en-US" sz="1050" dirty="0"/>
          </a:p>
        </p:txBody>
      </p:sp>
      <p:sp>
        <p:nvSpPr>
          <p:cNvPr id="28" name="Text 21"/>
          <p:cNvSpPr/>
          <p:nvPr/>
        </p:nvSpPr>
        <p:spPr>
          <a:xfrm>
            <a:off x="7490341" y="2572583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handouts, dedicated notepads, pens, and personalized name tags for attendees.</a:t>
            </a:r>
            <a:endParaRPr lang="en-US" sz="1050" dirty="0"/>
          </a:p>
        </p:txBody>
      </p:sp>
      <p:sp>
        <p:nvSpPr>
          <p:cNvPr id="29" name="Text 22"/>
          <p:cNvSpPr/>
          <p:nvPr/>
        </p:nvSpPr>
        <p:spPr>
          <a:xfrm>
            <a:off x="7490341" y="3060144"/>
            <a:ext cx="640794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Refreshments: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 supply of tea, coffee, and snacks, culminating in a satisfying lunch break.</a:t>
            </a:r>
            <a:endParaRPr lang="en-US" sz="105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341" y="3654266"/>
            <a:ext cx="4165163" cy="4165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891"/>
            <a:ext cx="7048619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Budget &amp; Sponsorship Strategy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994184" y="1990844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Venue &amp; Equipment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411611"/>
            <a:ext cx="46954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20,000</a:t>
            </a:r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hall reservation and technical rentals.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7268" y="2712363"/>
            <a:ext cx="255151" cy="255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1143" y="1845707"/>
            <a:ext cx="261485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Refreshments &amp; Lunch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141143" y="2266474"/>
            <a:ext cx="46954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25,000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Largest single expense ensuring a comfortable experience.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7743" y="2712363"/>
            <a:ext cx="255151" cy="255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04045" y="3153728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Workshop Materials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504045" y="3574494"/>
            <a:ext cx="433256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printing handouts and necessary supplies.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7921" y="3526750"/>
            <a:ext cx="255151" cy="25515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141143" y="4606885"/>
            <a:ext cx="272462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&amp; Promotion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141143" y="5027652"/>
            <a:ext cx="46954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digital and print advertisement costs.</a:t>
            </a:r>
            <a:endParaRPr lang="en-US" sz="14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7743" y="4341019"/>
            <a:ext cx="255151" cy="25515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994184" y="4461748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Certificates &amp; Misc.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4882515"/>
            <a:ext cx="46954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5,000</a:t>
            </a:r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covering certificates, speaker gifts, and contingencies.</a:t>
            </a:r>
            <a:endParaRPr lang="en-US" sz="140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17268" y="4341019"/>
            <a:ext cx="255151" cy="25515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3223974"/>
            <a:ext cx="4332565" cy="860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6750"/>
              </a:lnSpc>
              <a:buNone/>
            </a:pPr>
            <a:r>
              <a:rPr lang="en-US" sz="5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Total: 60,000</a:t>
            </a:r>
            <a:endParaRPr lang="en-US" sz="5400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9258" y="1828443"/>
            <a:ext cx="3651885" cy="3651885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47090" y="3526750"/>
            <a:ext cx="255151" cy="255151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065967" y="5956578"/>
            <a:ext cx="437292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Potential Sponsorship Pathways</a:t>
            </a:r>
            <a:endParaRPr lang="en-US" sz="2350" dirty="0"/>
          </a:p>
        </p:txBody>
      </p:sp>
      <p:sp>
        <p:nvSpPr>
          <p:cNvPr id="27" name="Text 13"/>
          <p:cNvSpPr/>
          <p:nvPr/>
        </p:nvSpPr>
        <p:spPr>
          <a:xfrm>
            <a:off x="1065967" y="6602968"/>
            <a:ext cx="127706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local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IT/tech companies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industry relevance, major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platforms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(Coursera, LinkedIn Learning) for content partnership,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Stationery/event supply brands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material contribution.</a:t>
            </a:r>
            <a:endParaRPr lang="en-US" sz="1400" dirty="0"/>
          </a:p>
        </p:txBody>
      </p:sp>
      <p:sp>
        <p:nvSpPr>
          <p:cNvPr id="28" name="Shape 14"/>
          <p:cNvSpPr/>
          <p:nvPr/>
        </p:nvSpPr>
        <p:spPr>
          <a:xfrm>
            <a:off x="793790" y="5684401"/>
            <a:ext cx="22860" cy="1703189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587" y="400407"/>
            <a:ext cx="5823942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Measuring Success: Impact &amp; Metrics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9587" y="1135142"/>
            <a:ext cx="327529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Transformational Impact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5903" y="1535549"/>
            <a:ext cx="185618" cy="1856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1662" y="152947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Career Clarity: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 gain confidence and direction for future decision-making.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03" y="2160389"/>
            <a:ext cx="185618" cy="1856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1662" y="215431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Skill Set: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Tangible improvement in communication, teamwork, and core interview skills.</a:t>
            </a:r>
            <a:endParaRPr lang="en-US" sz="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03" y="2785229"/>
            <a:ext cx="185618" cy="185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1662" y="2779157"/>
            <a:ext cx="625256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Employability: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 are better prepared and more confident entering the job market.</a:t>
            </a:r>
            <a:endParaRPr lang="en-US" sz="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" y="3295650"/>
            <a:ext cx="5656421" cy="56564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791" y="1135142"/>
            <a:ext cx="2042041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Success Metrics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473791" y="1591270"/>
            <a:ext cx="324993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150+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8247817" y="2154198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Attendance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473791" y="2490549"/>
            <a:ext cx="324993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 turnout signifies broad student interest and event reach.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10878383" y="1591270"/>
            <a:ext cx="3250049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80%</a:t>
            </a:r>
            <a:endParaRPr lang="en-US" sz="3200" dirty="0"/>
          </a:p>
        </p:txBody>
      </p:sp>
      <p:sp>
        <p:nvSpPr>
          <p:cNvPr id="16" name="Text 10"/>
          <p:cNvSpPr/>
          <p:nvPr/>
        </p:nvSpPr>
        <p:spPr>
          <a:xfrm>
            <a:off x="11652528" y="2154198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Satisfaction Rate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10878383" y="2490549"/>
            <a:ext cx="3250049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 for positive feedback via post-event surveys.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7473791" y="3196114"/>
            <a:ext cx="324993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3200" dirty="0"/>
          </a:p>
        </p:txBody>
      </p:sp>
      <p:sp>
        <p:nvSpPr>
          <p:cNvPr id="19" name="Text 13"/>
          <p:cNvSpPr/>
          <p:nvPr/>
        </p:nvSpPr>
        <p:spPr>
          <a:xfrm>
            <a:off x="8247817" y="3759041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Resume Reviews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7473791" y="4095393"/>
            <a:ext cx="324993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Maximizing one-on-one practical guidance sessions.</a:t>
            </a:r>
            <a:endParaRPr lang="en-US" sz="950" dirty="0"/>
          </a:p>
        </p:txBody>
      </p:sp>
      <p:sp>
        <p:nvSpPr>
          <p:cNvPr id="21" name="Text 15"/>
          <p:cNvSpPr/>
          <p:nvPr/>
        </p:nvSpPr>
        <p:spPr>
          <a:xfrm>
            <a:off x="10878383" y="3196114"/>
            <a:ext cx="3250049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3X</a:t>
            </a:r>
            <a:endParaRPr lang="en-US" sz="3200" dirty="0"/>
          </a:p>
        </p:txBody>
      </p:sp>
      <p:sp>
        <p:nvSpPr>
          <p:cNvPr id="22" name="Text 16"/>
          <p:cNvSpPr/>
          <p:nvPr/>
        </p:nvSpPr>
        <p:spPr>
          <a:xfrm>
            <a:off x="11652528" y="3759041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Boost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10878383" y="4095393"/>
            <a:ext cx="3250049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increase in social media engagement and follow-up activities.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4984"/>
            <a:ext cx="7556421" cy="152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950"/>
              </a:lnSpc>
              <a:buNone/>
            </a:pPr>
            <a:r>
              <a:rPr lang="en-US" sz="9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9550" dirty="0"/>
          </a:p>
        </p:txBody>
      </p:sp>
      <p:sp>
        <p:nvSpPr>
          <p:cNvPr id="4" name="Text 1"/>
          <p:cNvSpPr/>
          <p:nvPr/>
        </p:nvSpPr>
        <p:spPr>
          <a:xfrm>
            <a:off x="6280190" y="256651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look forward to seeing our students thrive.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80190" y="3100814"/>
            <a:ext cx="7556421" cy="25956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425190"/>
            <a:ext cx="20151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Coordinator Contact: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280190" y="3793569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[Event Coordinator Name]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280190" y="4397693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webadmin@abes.ac.in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280190" y="5001816"/>
            <a:ext cx="201513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Phone: +91-120-7135112, +91-120-7135113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280190" y="5605939"/>
            <a:ext cx="201513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Address: 19th KM Stone, NH-24, Delhi-Hapur Bypass Road, Ghaziabad - 201009, Uttar Pradesh, India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280190" y="6681549"/>
            <a:ext cx="20151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Website: </a:t>
            </a:r>
            <a:pPr algn="l" indent="0" marL="0">
              <a:lnSpc>
                <a:spcPts val="1850"/>
              </a:lnSpc>
              <a:buNone/>
            </a:pPr>
            <a:r>
              <a:rPr lang="en-US" sz="1150" u="sng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www.abes.ac.in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662511" y="3425190"/>
            <a:ext cx="51816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11" y="3826788"/>
            <a:ext cx="3364706" cy="179927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80190" y="7215783"/>
            <a:ext cx="755642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your professional journey.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2025-10-22T07:20:34Z</dcterms:created>
  <dcterms:modified xsi:type="dcterms:W3CDTF">2025-10-22T07:20:34Z</dcterms:modified>
</cp:coreProperties>
</file>